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74281-674B-462E-95CC-FCD9025B99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6E3459-9B51-4346-A405-00CB8FC978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Advance Preparation:</a:t>
            </a:r>
            <a:r>
              <a:rPr lang="en-US" u="none" baseline="0" dirty="0" smtClean="0"/>
              <a:t> </a:t>
            </a:r>
          </a:p>
          <a:p>
            <a:r>
              <a:rPr lang="en-US" u="none" baseline="0" dirty="0" smtClean="0"/>
              <a:t>Divide students into even groups with 3 or 4 members each. </a:t>
            </a:r>
          </a:p>
          <a:p>
            <a:r>
              <a:rPr lang="en-US" u="none" baseline="0" dirty="0" smtClean="0"/>
              <a:t>Download and cut out sets of dinosaur bones (on last slide)</a:t>
            </a:r>
          </a:p>
          <a:p>
            <a:r>
              <a:rPr lang="en-US" u="none" baseline="0" dirty="0" smtClean="0"/>
              <a:t>Set up sandboxes with pieces of dinosaur bones buried. </a:t>
            </a:r>
          </a:p>
          <a:p>
            <a:r>
              <a:rPr lang="en-US" u="none" baseline="0" dirty="0" smtClean="0"/>
              <a:t>Set up boxes with equipment (brushes, shovels, goggles, paper, glue, crayons)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Materials Needed: </a:t>
            </a:r>
          </a:p>
          <a:p>
            <a:r>
              <a:rPr lang="en-US" dirty="0" smtClean="0"/>
              <a:t>Boxes with</a:t>
            </a:r>
            <a:r>
              <a:rPr lang="en-US" baseline="0" dirty="0" smtClean="0"/>
              <a:t> sand, 1 per group</a:t>
            </a:r>
          </a:p>
          <a:p>
            <a:r>
              <a:rPr lang="en-US" baseline="0" dirty="0" smtClean="0"/>
              <a:t>Plastic shovels</a:t>
            </a:r>
          </a:p>
          <a:p>
            <a:r>
              <a:rPr lang="en-US" baseline="0" dirty="0" smtClean="0"/>
              <a:t>Paintbrushes</a:t>
            </a:r>
          </a:p>
          <a:p>
            <a:r>
              <a:rPr lang="en-US" baseline="0" dirty="0" smtClean="0"/>
              <a:t>Paper fossils (on last slide), 1 set per group</a:t>
            </a:r>
          </a:p>
          <a:p>
            <a:r>
              <a:rPr lang="en-US" baseline="0" dirty="0" smtClean="0"/>
              <a:t>Large sheets of white paper, 12x18, 1 per group</a:t>
            </a:r>
          </a:p>
          <a:p>
            <a:r>
              <a:rPr lang="en-US" baseline="0" dirty="0" smtClean="0"/>
              <a:t>glue</a:t>
            </a:r>
          </a:p>
          <a:p>
            <a:r>
              <a:rPr lang="en-US" dirty="0" smtClean="0"/>
              <a:t>Safety goggles, optional</a:t>
            </a:r>
          </a:p>
          <a:p>
            <a:r>
              <a:rPr lang="en-US" dirty="0" smtClean="0"/>
              <a:t>Pencils</a:t>
            </a:r>
          </a:p>
          <a:p>
            <a:r>
              <a:rPr lang="en-US" dirty="0" smtClean="0"/>
              <a:t>Crayons</a:t>
            </a:r>
          </a:p>
          <a:p>
            <a:r>
              <a:rPr lang="en-US" dirty="0" smtClean="0"/>
              <a:t>Dinosaur</a:t>
            </a:r>
            <a:r>
              <a:rPr lang="en-US" baseline="0" dirty="0" smtClean="0"/>
              <a:t> books</a:t>
            </a:r>
          </a:p>
          <a:p>
            <a:r>
              <a:rPr lang="en-US" baseline="0" dirty="0" smtClean="0"/>
              <a:t>Newspaper to put sandboxes on</a:t>
            </a:r>
          </a:p>
          <a:p>
            <a:r>
              <a:rPr lang="en-US" baseline="0" dirty="0" err="1" smtClean="0"/>
              <a:t>Smartboard</a:t>
            </a:r>
            <a:r>
              <a:rPr lang="en-US" baseline="0" dirty="0" smtClean="0"/>
              <a:t> (you must have a </a:t>
            </a:r>
            <a:r>
              <a:rPr lang="en-US" baseline="0" dirty="0" err="1" smtClean="0"/>
              <a:t>smartboard</a:t>
            </a:r>
            <a:r>
              <a:rPr lang="en-US" baseline="0" dirty="0" smtClean="0"/>
              <a:t> to complete slide #6; if not available delete the hyperlink on the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3459-9B51-4346-A405-00CB8FC978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students</a:t>
            </a:r>
            <a:r>
              <a:rPr lang="en-US" baseline="0" dirty="0" smtClean="0"/>
              <a:t> what they already know about fossils. </a:t>
            </a:r>
          </a:p>
          <a:p>
            <a:r>
              <a:rPr lang="en-US" baseline="0" dirty="0" smtClean="0"/>
              <a:t>Say, “Let’s learn more about them”</a:t>
            </a:r>
          </a:p>
          <a:p>
            <a:r>
              <a:rPr lang="en-US" baseline="0" dirty="0" smtClean="0"/>
              <a:t>Read aloud the presentation slides.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3459-9B51-4346-A405-00CB8FC978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Dinosaur Bones to go to the</a:t>
            </a:r>
            <a:r>
              <a:rPr lang="en-US" baseline="0" dirty="0" smtClean="0"/>
              <a:t> puzzle website. </a:t>
            </a:r>
            <a:r>
              <a:rPr lang="en-US" dirty="0" smtClean="0"/>
              <a:t>Call on volunteers to put the skeletons</a:t>
            </a:r>
            <a:r>
              <a:rPr lang="en-US" baseline="0" dirty="0" smtClean="0"/>
              <a:t> together on the board.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3459-9B51-4346-A405-00CB8FC978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to read slides.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3459-9B51-4346-A405-00CB8FC978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aloud</a:t>
            </a:r>
            <a:r>
              <a:rPr lang="en-US" baseline="0" dirty="0" smtClean="0"/>
              <a:t> directions for Group Activity. </a:t>
            </a:r>
          </a:p>
          <a:p>
            <a:r>
              <a:rPr lang="en-US" baseline="0" dirty="0" smtClean="0"/>
              <a:t>Pass out equipment to groups. </a:t>
            </a:r>
          </a:p>
          <a:p>
            <a:r>
              <a:rPr lang="en-US" baseline="0" dirty="0" smtClean="0"/>
              <a:t>Give students 10 minutes to complete the activity. Allow 5 extra minutes if some groups are having difficulties.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3459-9B51-4346-A405-00CB8FC978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groups</a:t>
            </a:r>
            <a:r>
              <a:rPr lang="en-US" baseline="0" dirty="0" smtClean="0"/>
              <a:t> to share their dinosaurs with the class. Ask these questions and have groups answer.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3459-9B51-4346-A405-00CB8FC978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must have Adobe</a:t>
            </a:r>
            <a:r>
              <a:rPr lang="en-US" baseline="0" dirty="0" smtClean="0"/>
              <a:t> Acrobat to access the file. </a:t>
            </a:r>
            <a:r>
              <a:rPr lang="en-US" dirty="0" smtClean="0"/>
              <a:t>Double click on the above</a:t>
            </a:r>
            <a:r>
              <a:rPr lang="en-US" baseline="0" dirty="0" smtClean="0"/>
              <a:t> picture to access the entire file. Print out the first 3 pages for each of the 3 different dinosaurs. I use cardstock to print the designs on so they are a bit more durable. I’ve also printed them on different colored paper for different groups.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3459-9B51-4346-A405-00CB8FC978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BB1-32EF-4081-9D18-BFC42D9BE655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CA35A-2482-480D-AB11-CF463C783A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8D9D-1C26-4BA1-BF9F-4493E433CF2A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847-F911-413F-B108-C06095DFC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4CED-7225-4E24-96CA-3FA817B1B1F0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C62B-244F-479E-9729-390FCE7A2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709791-2946-49A9-9662-106F3CF2DC4B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313721-8BBF-41FE-AB03-2A9C04B8EA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293A-31C1-48F6-900B-07EDA08958A3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35D2-E43B-43A2-B446-D571913C4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D32B-69AE-41D1-99C4-1F427C6B6A75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0408-4045-460B-BC6A-7832C5DC84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804-0F20-4C66-A39E-674D19860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CA4-46FE-496B-84B5-BD870D3EB07A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445F-93C4-46EB-9586-BE648587B20C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45D2-19DA-4CF2-8E1F-80951757FF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3ECD-A7D0-43C7-8B0E-8258DDD026CA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F37C-E5E7-4201-9223-4680F1E5D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1CB62C-E631-49D7-8E18-F0C9246347B3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DA3E48-9737-4C39-85B1-3F826C28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EC2-0AC7-440D-9639-EA5E2F899C9B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5CB22-9E0C-4BC6-81D7-7AECF7A7C3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122F2E-556F-4CEE-AA83-3C867A312294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696676-A8B9-403D-90AC-1D95B6852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net.au/dinosaurs/dino_playground/games/bones/default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1000" y="22098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ond Grader" pitchFamily="2" charset="0"/>
              </a:rPr>
              <a:t>Fun with Fossils!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econd Grader" pitchFamily="2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44500" y="5334000"/>
            <a:ext cx="4584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5000"/>
              </a:lnSpc>
            </a:pPr>
            <a:endParaRPr lang="en-US" sz="2800" dirty="0">
              <a:latin typeface="Second Grader" pitchFamily="2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981200" y="3200400"/>
            <a:ext cx="53371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atin typeface="Second Grader" pitchFamily="2" charset="0"/>
              </a:rPr>
              <a:t>We’re </a:t>
            </a:r>
            <a:r>
              <a:rPr lang="en-US" sz="4000" dirty="0" err="1" smtClean="0">
                <a:latin typeface="Second Grader" pitchFamily="2" charset="0"/>
              </a:rPr>
              <a:t>Diggin</a:t>
            </a:r>
            <a:r>
              <a:rPr lang="en-US" sz="4000" dirty="0" smtClean="0">
                <a:latin typeface="Second Grader" pitchFamily="2" charset="0"/>
              </a:rPr>
              <a:t>’ Up Bones!</a:t>
            </a:r>
            <a:endParaRPr lang="en-US" sz="4000" dirty="0">
              <a:latin typeface="Second Grad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Scientists put the fossil skeleton together. </a:t>
            </a:r>
          </a:p>
          <a:p>
            <a:pPr lvl="1"/>
            <a:r>
              <a:rPr lang="en-US" dirty="0" smtClean="0"/>
              <a:t>They have to carefully fit the pieces together. </a:t>
            </a:r>
          </a:p>
          <a:p>
            <a:pPr lvl="1"/>
            <a:r>
              <a:rPr lang="en-US" dirty="0" smtClean="0"/>
              <a:t>Special glue and wires help to hold the fossil together in order to form a full size model. 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Second Grader" pitchFamily="2" charset="0"/>
              </a:rPr>
              <a:t>Finding a Dino</a:t>
            </a:r>
            <a:endParaRPr lang="en-US" sz="60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143250" cy="347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4191000" cy="301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your group members you will dig for bones. </a:t>
            </a:r>
          </a:p>
          <a:p>
            <a:r>
              <a:rPr lang="en-US" dirty="0" smtClean="0"/>
              <a:t>Use all the special tools and equipment. </a:t>
            </a:r>
          </a:p>
          <a:p>
            <a:r>
              <a:rPr lang="en-US" dirty="0" smtClean="0"/>
              <a:t>Don’t forget your safety goggles!</a:t>
            </a:r>
          </a:p>
          <a:p>
            <a:r>
              <a:rPr lang="en-US" dirty="0" smtClean="0"/>
              <a:t>Remember to take turns when digging. </a:t>
            </a:r>
          </a:p>
          <a:p>
            <a:r>
              <a:rPr lang="en-US" dirty="0" smtClean="0"/>
              <a:t>After you have found the bones, carefully fit them together into a dinosaur skeleton. </a:t>
            </a:r>
          </a:p>
          <a:p>
            <a:r>
              <a:rPr lang="en-US" dirty="0" smtClean="0"/>
              <a:t>Glue the pieces on your white paper. </a:t>
            </a:r>
          </a:p>
          <a:p>
            <a:r>
              <a:rPr lang="en-US" dirty="0" smtClean="0"/>
              <a:t>Answer these questions somewhere on your paper: </a:t>
            </a:r>
          </a:p>
          <a:p>
            <a:pPr lvl="1"/>
            <a:r>
              <a:rPr lang="en-US" dirty="0" smtClean="0"/>
              <a:t>What do you think this dinosaur is? </a:t>
            </a:r>
          </a:p>
          <a:p>
            <a:pPr lvl="1"/>
            <a:r>
              <a:rPr lang="en-US" dirty="0" smtClean="0"/>
              <a:t>What do you think it ate? </a:t>
            </a:r>
          </a:p>
          <a:p>
            <a:pPr lvl="1"/>
            <a:r>
              <a:rPr lang="en-US" dirty="0" smtClean="0"/>
              <a:t>Can you tell anything else about your dinosaur just by looking at the bones? </a:t>
            </a:r>
          </a:p>
          <a:p>
            <a:r>
              <a:rPr lang="en-US" dirty="0" smtClean="0"/>
              <a:t>If you have time, draw a habitat for your dinosaur.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Second Grader" pitchFamily="2" charset="0"/>
              </a:rPr>
              <a:t>Group Activity</a:t>
            </a:r>
            <a:endParaRPr lang="en-US" sz="6000" dirty="0">
              <a:latin typeface="Second Grad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scientist were you today?</a:t>
            </a:r>
            <a:endParaRPr lang="en-US" sz="2200" dirty="0" smtClean="0"/>
          </a:p>
          <a:p>
            <a:r>
              <a:rPr lang="en-US" dirty="0" smtClean="0"/>
              <a:t>What tools did you use?</a:t>
            </a:r>
            <a:endParaRPr lang="en-US" sz="2200" dirty="0" smtClean="0"/>
          </a:p>
          <a:p>
            <a:r>
              <a:rPr lang="en-US" dirty="0" smtClean="0"/>
              <a:t>What kind of Dinosaur did you dig up? </a:t>
            </a:r>
          </a:p>
          <a:p>
            <a:r>
              <a:rPr lang="en-US" dirty="0" smtClean="0"/>
              <a:t>What did it eat?  How do you know? </a:t>
            </a:r>
            <a:endParaRPr lang="en-US" sz="2200" dirty="0" smtClean="0"/>
          </a:p>
          <a:p>
            <a:r>
              <a:rPr lang="en-US" sz="2800" dirty="0" smtClean="0"/>
              <a:t>Can you tell us anything else about your dinosaur just by looking at the bones?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Second Grader" pitchFamily="2" charset="0"/>
              </a:rPr>
              <a:t>Share your Dinosaur</a:t>
            </a:r>
            <a:endParaRPr lang="en-US" sz="6000" dirty="0">
              <a:latin typeface="Second Grad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Dinosaur Cutouts for Activity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752600" y="1600200"/>
          <a:ext cx="3468414" cy="4572000"/>
        </p:xfrm>
        <a:graphic>
          <a:graphicData uri="http://schemas.openxmlformats.org/presentationml/2006/ole">
            <p:oleObj spid="_x0000_s1026" name="Acrobat Document" r:id="rId4" imgW="5657143" imgH="7457143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800" dirty="0" smtClean="0"/>
              <a:t>Fossils are what is left of living things from the past. </a:t>
            </a:r>
          </a:p>
          <a:p>
            <a:pPr>
              <a:lnSpc>
                <a:spcPct val="105000"/>
              </a:lnSpc>
            </a:pPr>
            <a:r>
              <a:rPr lang="en-US" sz="2800" dirty="0" smtClean="0"/>
              <a:t>Fossils can be prints of animals or plants. </a:t>
            </a:r>
          </a:p>
          <a:p>
            <a:pPr>
              <a:lnSpc>
                <a:spcPct val="105000"/>
              </a:lnSpc>
            </a:pPr>
            <a:r>
              <a:rPr lang="en-US" sz="2800" dirty="0" smtClean="0"/>
              <a:t>Some fossils are parts of things that were once living (like bones or teeth). </a:t>
            </a:r>
          </a:p>
          <a:p>
            <a:pPr>
              <a:lnSpc>
                <a:spcPct val="105000"/>
              </a:lnSpc>
            </a:pPr>
            <a:r>
              <a:rPr lang="en-US" sz="2800" dirty="0" smtClean="0"/>
              <a:t>They can also be footprints, tracks, or nests. </a:t>
            </a:r>
            <a:endParaRPr lang="en-US" sz="28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cond Grader" pitchFamily="2" charset="0"/>
              </a:rPr>
              <a:t>What are Fossils? </a:t>
            </a:r>
            <a:endParaRPr lang="en-US" sz="4800" dirty="0">
              <a:latin typeface="Second Grader" pitchFamily="2" charset="0"/>
            </a:endParaRPr>
          </a:p>
        </p:txBody>
      </p:sp>
      <p:pic>
        <p:nvPicPr>
          <p:cNvPr id="6148" name="Picture 4" descr="C:\Documents and Settings\Teacher\Local Settings\Temporary Internet Files\Content.IE5\X8IHABIE\MCNA00178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267200"/>
            <a:ext cx="2517618" cy="2200762"/>
          </a:xfrm>
          <a:prstGeom prst="rect">
            <a:avLst/>
          </a:prstGeom>
          <a:noFill/>
        </p:spPr>
      </p:pic>
      <p:pic>
        <p:nvPicPr>
          <p:cNvPr id="6149" name="Picture 5" descr="C:\Documents and Settings\Teacher\Local Settings\Temporary Internet Files\Content.IE5\MVDIX0QC\MCAN0135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724400"/>
            <a:ext cx="2144917" cy="1319353"/>
          </a:xfrm>
          <a:prstGeom prst="rect">
            <a:avLst/>
          </a:prstGeom>
          <a:noFill/>
        </p:spPr>
      </p:pic>
      <p:pic>
        <p:nvPicPr>
          <p:cNvPr id="6150" name="Picture 6" descr="C:\Documents and Settings\Teacher\Local Settings\Temporary Internet Files\Content.IE5\F8QUMZ7P\MPj0385761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19600"/>
            <a:ext cx="2133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fossils are found in rock. </a:t>
            </a:r>
          </a:p>
          <a:p>
            <a:r>
              <a:rPr lang="en-US" dirty="0" smtClean="0"/>
              <a:t>Some fossils have even been found in ice, tar, and amber. (hardened tree sap)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Second Grader" pitchFamily="2" charset="0"/>
              </a:rPr>
              <a:t>Where do you find fossils? </a:t>
            </a:r>
            <a:endParaRPr lang="en-US" sz="4800" dirty="0">
              <a:latin typeface="Second Grader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2286000" cy="207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21945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81400"/>
            <a:ext cx="2057400" cy="23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Second Grader" pitchFamily="2" charset="0"/>
              </a:rPr>
              <a:t>How are fossils formed? </a:t>
            </a:r>
            <a:endParaRPr lang="en-US" sz="4800" dirty="0">
              <a:latin typeface="Second Grader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953000"/>
            <a:ext cx="5715000" cy="163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524000"/>
            <a:ext cx="56388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Animals die and layers of mud, soil,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clay bury the remains over many, many years.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+mn-lt"/>
              </a:rPr>
              <a:t>The layers build up leaving only the hard parts (bones and teeth) left over. 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baseline="0" dirty="0" smtClean="0">
                <a:latin typeface="+mn-lt"/>
              </a:rPr>
              <a:t>The</a:t>
            </a:r>
            <a:r>
              <a:rPr lang="en-US" sz="2600" dirty="0" smtClean="0">
                <a:latin typeface="+mn-lt"/>
              </a:rPr>
              <a:t> mud, bones, and teeth slowly turn to hard rock over time.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85800"/>
            <a:ext cx="2062162" cy="580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Paleontologists – scientists who study things that lived long ago</a:t>
            </a:r>
          </a:p>
          <a:p>
            <a:r>
              <a:rPr lang="en-US" dirty="0" smtClean="0"/>
              <a:t>They find and study  fossils. </a:t>
            </a:r>
          </a:p>
          <a:p>
            <a:r>
              <a:rPr lang="en-US" dirty="0" smtClean="0"/>
              <a:t>Sometimes Paleontologists work with skeletons. A skeleton is a full set of bones. </a:t>
            </a:r>
          </a:p>
          <a:p>
            <a:r>
              <a:rPr lang="en-US" dirty="0" smtClean="0"/>
              <a:t>Skeletons help us to learn about animals, like how big it was and how it moved and what it ate.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econd Grader" pitchFamily="2" charset="0"/>
              </a:rPr>
              <a:t>Putting the Clues Together</a:t>
            </a:r>
            <a:endParaRPr lang="en-US" sz="6600" dirty="0">
              <a:latin typeface="Second Grader" pitchFamily="2" charset="0"/>
            </a:endParaRPr>
          </a:p>
        </p:txBody>
      </p:sp>
      <p:pic>
        <p:nvPicPr>
          <p:cNvPr id="4098" name="Picture 2" descr="C:\Documents and Settings\Teacher\Local Settings\Temporary Internet Files\Content.IE5\EGQ0EKUM\MCj01557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231081"/>
            <a:ext cx="3314010" cy="2626919"/>
          </a:xfrm>
          <a:prstGeom prst="rect">
            <a:avLst/>
          </a:prstGeom>
          <a:noFill/>
        </p:spPr>
      </p:pic>
      <p:pic>
        <p:nvPicPr>
          <p:cNvPr id="4099" name="Picture 3" descr="C:\Documents and Settings\Teacher\Local Settings\Temporary Internet Files\Content.IE5\LDVUSP87\MCj019853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19600"/>
            <a:ext cx="1705069" cy="2195465"/>
          </a:xfrm>
          <a:prstGeom prst="rect">
            <a:avLst/>
          </a:prstGeom>
          <a:noFill/>
        </p:spPr>
      </p:pic>
      <p:pic>
        <p:nvPicPr>
          <p:cNvPr id="4100" name="Picture 4" descr="C:\Documents and Settings\Teacher\Local Settings\Temporary Internet Files\Content.IE5\7PC2XYJ2\MCj029747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800600"/>
            <a:ext cx="1678686" cy="168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r>
              <a:rPr lang="en-US" dirty="0" smtClean="0"/>
              <a:t>Sometimes fossils are like a jigsaw puzzle. The pieces have to be fitted together. 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Dinosaur Bones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Second Grader" pitchFamily="2" charset="0"/>
              </a:rPr>
              <a:t>Puzzles</a:t>
            </a:r>
            <a:endParaRPr lang="en-US" sz="5400" dirty="0">
              <a:latin typeface="Second Grader" pitchFamily="2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2064" y="2819400"/>
            <a:ext cx="3416962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you get to be a paleontologist!</a:t>
            </a:r>
          </a:p>
          <a:p>
            <a:endParaRPr lang="en-US" dirty="0" smtClean="0"/>
          </a:p>
          <a:p>
            <a:r>
              <a:rPr lang="en-US" dirty="0" smtClean="0"/>
              <a:t>You and your group members get to dig up some bones!</a:t>
            </a:r>
          </a:p>
          <a:p>
            <a:endParaRPr lang="en-US" dirty="0" smtClean="0"/>
          </a:p>
          <a:p>
            <a:r>
              <a:rPr lang="en-US" dirty="0" smtClean="0"/>
              <a:t>Let’s find out what we have to do…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Second Grader" pitchFamily="2" charset="0"/>
              </a:rPr>
              <a:t>Your Turn!</a:t>
            </a:r>
            <a:endParaRPr lang="en-US" sz="5400" dirty="0">
              <a:latin typeface="Second Grad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scientists uncover fossils from rock. </a:t>
            </a:r>
          </a:p>
          <a:p>
            <a:pPr lvl="1"/>
            <a:r>
              <a:rPr lang="en-US" dirty="0" smtClean="0"/>
              <a:t>They are VERY CAREFUL. Sometimes bones are teeny tiny and might get brushed away. </a:t>
            </a:r>
          </a:p>
          <a:p>
            <a:pPr lvl="1"/>
            <a:r>
              <a:rPr lang="en-US" dirty="0" smtClean="0"/>
              <a:t>Paleontologists use special tools such as shovels and picks. </a:t>
            </a:r>
          </a:p>
          <a:p>
            <a:pPr lvl="1"/>
            <a:r>
              <a:rPr lang="en-US" dirty="0" smtClean="0"/>
              <a:t>Sometimes they have to just use their hands.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Second Grader" pitchFamily="2" charset="0"/>
              </a:rPr>
              <a:t>Finding a Dino</a:t>
            </a:r>
            <a:endParaRPr lang="en-US" sz="5400" dirty="0">
              <a:latin typeface="Second Grader" pitchFamily="2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2943225" cy="213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C:\Documents and Settings\Teacher\Local Settings\Temporary Internet Files\Content.IE5\7PC2XYJ2\MCj029605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586" y="4419600"/>
            <a:ext cx="1636414" cy="1494026"/>
          </a:xfrm>
          <a:prstGeom prst="rect">
            <a:avLst/>
          </a:prstGeom>
          <a:noFill/>
        </p:spPr>
      </p:pic>
      <p:pic>
        <p:nvPicPr>
          <p:cNvPr id="23560" name="Picture 8" descr="C:\Documents and Settings\Teacher\Local Settings\Temporary Internet Files\Content.IE5\B38W7EV0\MCIN01040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14800"/>
            <a:ext cx="1981200" cy="2110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Second, Scientists clean the fossil pieces. </a:t>
            </a:r>
          </a:p>
          <a:p>
            <a:pPr lvl="1"/>
            <a:r>
              <a:rPr lang="en-US" dirty="0" smtClean="0"/>
              <a:t>They use special brushes to clean the dirt, mud, and other debris from the bones.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Second Grader" pitchFamily="2" charset="0"/>
              </a:rPr>
              <a:t>Finding a Dino</a:t>
            </a:r>
            <a:endParaRPr lang="en-US" sz="6000" dirty="0"/>
          </a:p>
        </p:txBody>
      </p:sp>
      <p:pic>
        <p:nvPicPr>
          <p:cNvPr id="22530" name="Picture 2" descr="C:\Documents and Settings\Teacher\Local Settings\Temporary Internet Files\Content.IE5\0ZJ1Q30X\MCj041229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3810000"/>
            <a:ext cx="1698625" cy="1835150"/>
          </a:xfrm>
          <a:prstGeom prst="rect">
            <a:avLst/>
          </a:prstGeom>
          <a:noFill/>
        </p:spPr>
      </p:pic>
      <p:pic>
        <p:nvPicPr>
          <p:cNvPr id="22531" name="Picture 3" descr="C:\Documents and Settings\Teacher\Local Settings\Temporary Internet Files\Content.IE5\MVDIX0QC\MCj043478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628" y="3886200"/>
            <a:ext cx="1828572" cy="1828572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623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204</TotalTime>
  <Words>839</Words>
  <Application>Microsoft Office PowerPoint</Application>
  <PresentationFormat>On-screen Show (4:3)</PresentationFormat>
  <Paragraphs>96</Paragraphs>
  <Slides>13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Paper</vt:lpstr>
      <vt:lpstr>Adobe Acrobat Document</vt:lpstr>
      <vt:lpstr>Slide 1</vt:lpstr>
      <vt:lpstr>What are Fossils? </vt:lpstr>
      <vt:lpstr>Where do you find fossils? </vt:lpstr>
      <vt:lpstr>How are fossils formed? </vt:lpstr>
      <vt:lpstr>Putting the Clues Together</vt:lpstr>
      <vt:lpstr>Puzzles</vt:lpstr>
      <vt:lpstr>Your Turn!</vt:lpstr>
      <vt:lpstr>Finding a Dino</vt:lpstr>
      <vt:lpstr>Finding a Dino</vt:lpstr>
      <vt:lpstr>Finding a Dino</vt:lpstr>
      <vt:lpstr>Group Activity</vt:lpstr>
      <vt:lpstr>Share your Dinosaur</vt:lpstr>
      <vt:lpstr>Dinosaur Cutouts for Activity</vt:lpstr>
    </vt:vector>
  </TitlesOfParts>
  <Company>Diocese of Alexandria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Diocese of Alexandria</dc:creator>
  <cp:lastModifiedBy>School District 8</cp:lastModifiedBy>
  <cp:revision>22</cp:revision>
  <dcterms:created xsi:type="dcterms:W3CDTF">2009-10-10T12:24:57Z</dcterms:created>
  <dcterms:modified xsi:type="dcterms:W3CDTF">2012-10-04T15:26:30Z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TC011424121033</vt:lpwstr>
  </property>
</Properties>
</file>